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DM Sans" pitchFamily="2" charset="0"/>
      <p:regular r:id="rId14"/>
    </p:embeddedFont>
    <p:embeddedFont>
      <p:font typeface="DM Sans Bold" charset="0"/>
      <p:regular r:id="rId15"/>
    </p:embeddedFont>
    <p:embeddedFont>
      <p:font typeface="DM Sans Italics" panose="020B0604020202020204" charset="0"/>
      <p:regular r:id="rId16"/>
    </p:embeddedFont>
    <p:embeddedFont>
      <p:font typeface="Now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shek paswan" userId="98ae96ed587470f3" providerId="LiveId" clId="{66BC5A36-28FB-4D76-A678-0CC2D2A2BA7B}"/>
    <pc:docChg chg="modSld">
      <pc:chgData name="avishek paswan" userId="98ae96ed587470f3" providerId="LiveId" clId="{66BC5A36-28FB-4D76-A678-0CC2D2A2BA7B}" dt="2025-04-11T10:10:17.348" v="29" actId="1076"/>
      <pc:docMkLst>
        <pc:docMk/>
      </pc:docMkLst>
      <pc:sldChg chg="modSp mod">
        <pc:chgData name="avishek paswan" userId="98ae96ed587470f3" providerId="LiveId" clId="{66BC5A36-28FB-4D76-A678-0CC2D2A2BA7B}" dt="2025-04-11T09:49:35.654" v="4" actId="1076"/>
        <pc:sldMkLst>
          <pc:docMk/>
          <pc:sldMk cId="0" sldId="258"/>
        </pc:sldMkLst>
        <pc:grpChg chg="mod">
          <ac:chgData name="avishek paswan" userId="98ae96ed587470f3" providerId="LiveId" clId="{66BC5A36-28FB-4D76-A678-0CC2D2A2BA7B}" dt="2025-04-11T09:49:35.654" v="4" actId="1076"/>
          <ac:grpSpMkLst>
            <pc:docMk/>
            <pc:sldMk cId="0" sldId="258"/>
            <ac:grpSpMk id="2" creationId="{00000000-0000-0000-0000-000000000000}"/>
          </ac:grpSpMkLst>
        </pc:grpChg>
      </pc:sldChg>
      <pc:sldChg chg="modSp mod">
        <pc:chgData name="avishek paswan" userId="98ae96ed587470f3" providerId="LiveId" clId="{66BC5A36-28FB-4D76-A678-0CC2D2A2BA7B}" dt="2025-04-11T10:10:17.348" v="29" actId="1076"/>
        <pc:sldMkLst>
          <pc:docMk/>
          <pc:sldMk cId="0" sldId="259"/>
        </pc:sldMkLst>
        <pc:spChg chg="mod">
          <ac:chgData name="avishek paswan" userId="98ae96ed587470f3" providerId="LiveId" clId="{66BC5A36-28FB-4D76-A678-0CC2D2A2BA7B}" dt="2025-04-11T10:10:09.165" v="28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avishek paswan" userId="98ae96ed587470f3" providerId="LiveId" clId="{66BC5A36-28FB-4D76-A678-0CC2D2A2BA7B}" dt="2025-04-11T10:09:55.810" v="27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avishek paswan" userId="98ae96ed587470f3" providerId="LiveId" clId="{66BC5A36-28FB-4D76-A678-0CC2D2A2BA7B}" dt="2025-04-11T10:10:17.348" v="29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avishek paswan" userId="98ae96ed587470f3" providerId="LiveId" clId="{66BC5A36-28FB-4D76-A678-0CC2D2A2BA7B}" dt="2025-04-11T10:09:18.558" v="24" actId="1076"/>
          <ac:spMkLst>
            <pc:docMk/>
            <pc:sldMk cId="0" sldId="259"/>
            <ac:spMk id="8" creationId="{00000000-0000-0000-0000-000000000000}"/>
          </ac:spMkLst>
        </pc:spChg>
      </pc:sldChg>
      <pc:sldChg chg="modSp mod">
        <pc:chgData name="avishek paswan" userId="98ae96ed587470f3" providerId="LiveId" clId="{66BC5A36-28FB-4D76-A678-0CC2D2A2BA7B}" dt="2025-04-11T09:50:29.546" v="13" actId="20577"/>
        <pc:sldMkLst>
          <pc:docMk/>
          <pc:sldMk cId="0" sldId="260"/>
        </pc:sldMkLst>
        <pc:spChg chg="mod">
          <ac:chgData name="avishek paswan" userId="98ae96ed587470f3" providerId="LiveId" clId="{66BC5A36-28FB-4D76-A678-0CC2D2A2BA7B}" dt="2025-04-11T09:50:06.263" v="9" actId="14100"/>
          <ac:spMkLst>
            <pc:docMk/>
            <pc:sldMk cId="0" sldId="260"/>
            <ac:spMk id="3" creationId="{00000000-0000-0000-0000-000000000000}"/>
          </ac:spMkLst>
        </pc:spChg>
        <pc:spChg chg="mod">
          <ac:chgData name="avishek paswan" userId="98ae96ed587470f3" providerId="LiveId" clId="{66BC5A36-28FB-4D76-A678-0CC2D2A2BA7B}" dt="2025-04-11T09:50:29.546" v="13" actId="20577"/>
          <ac:spMkLst>
            <pc:docMk/>
            <pc:sldMk cId="0" sldId="260"/>
            <ac:spMk id="4" creationId="{00000000-0000-0000-0000-000000000000}"/>
          </ac:spMkLst>
        </pc:spChg>
        <pc:grpChg chg="mod">
          <ac:chgData name="avishek paswan" userId="98ae96ed587470f3" providerId="LiveId" clId="{66BC5A36-28FB-4D76-A678-0CC2D2A2BA7B}" dt="2025-04-11T09:50:25.005" v="11" actId="14100"/>
          <ac:grpSpMkLst>
            <pc:docMk/>
            <pc:sldMk cId="0" sldId="260"/>
            <ac:grpSpMk id="2" creationId="{00000000-0000-0000-0000-000000000000}"/>
          </ac:grpSpMkLst>
        </pc:grpChg>
      </pc:sldChg>
      <pc:sldChg chg="modSp mod">
        <pc:chgData name="avishek paswan" userId="98ae96ed587470f3" providerId="LiveId" clId="{66BC5A36-28FB-4D76-A678-0CC2D2A2BA7B}" dt="2025-04-11T09:52:45.589" v="22" actId="1076"/>
        <pc:sldMkLst>
          <pc:docMk/>
          <pc:sldMk cId="0" sldId="266"/>
        </pc:sldMkLst>
        <pc:spChg chg="mod">
          <ac:chgData name="avishek paswan" userId="98ae96ed587470f3" providerId="LiveId" clId="{66BC5A36-28FB-4D76-A678-0CC2D2A2BA7B}" dt="2025-04-11T09:51:31.710" v="20" actId="14100"/>
          <ac:spMkLst>
            <pc:docMk/>
            <pc:sldMk cId="0" sldId="266"/>
            <ac:spMk id="3" creationId="{00000000-0000-0000-0000-000000000000}"/>
          </ac:spMkLst>
        </pc:spChg>
        <pc:spChg chg="mod">
          <ac:chgData name="avishek paswan" userId="98ae96ed587470f3" providerId="LiveId" clId="{66BC5A36-28FB-4D76-A678-0CC2D2A2BA7B}" dt="2025-04-11T09:52:45.589" v="22" actId="1076"/>
          <ac:spMkLst>
            <pc:docMk/>
            <pc:sldMk cId="0" sldId="266"/>
            <ac:spMk id="8" creationId="{00000000-0000-0000-0000-000000000000}"/>
          </ac:spMkLst>
        </pc:spChg>
        <pc:grpChg chg="mod">
          <ac:chgData name="avishek paswan" userId="98ae96ed587470f3" providerId="LiveId" clId="{66BC5A36-28FB-4D76-A678-0CC2D2A2BA7B}" dt="2025-04-11T09:51:46.996" v="21" actId="1076"/>
          <ac:grpSpMkLst>
            <pc:docMk/>
            <pc:sldMk cId="0" sldId="266"/>
            <ac:grpSpMk id="2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11-04-2025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68" r="-68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73748" y="7036704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Premium prediction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3748" y="3625154"/>
            <a:ext cx="10959085" cy="173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PYTHON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3748" y="5337186"/>
            <a:ext cx="9659937" cy="170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55747"/>
            <a:ext cx="10396835" cy="1263067"/>
            <a:chOff x="0" y="0"/>
            <a:chExt cx="2738261" cy="3326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8261" cy="332660"/>
            </a:xfrm>
            <a:custGeom>
              <a:avLst/>
              <a:gdLst/>
              <a:ahLst/>
              <a:cxnLst/>
              <a:rect l="l" t="t" r="r" b="b"/>
              <a:pathLst>
                <a:path w="2738261" h="332660">
                  <a:moveTo>
                    <a:pt x="0" y="0"/>
                  </a:moveTo>
                  <a:lnTo>
                    <a:pt x="2738261" y="0"/>
                  </a:lnTo>
                  <a:lnTo>
                    <a:pt x="2738261" y="332660"/>
                  </a:lnTo>
                  <a:lnTo>
                    <a:pt x="0" y="33266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738261" cy="41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882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31019" y="4333645"/>
          <a:ext cx="7315200" cy="41148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Mean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84.65%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Median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90.19%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48270" y="2218864"/>
            <a:ext cx="10668715" cy="166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Model: RandomForestRegressor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Parameters: max_depth=2, n_estimators=400, criterion='squared_error'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Target Variable: premium_log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Training R² Score: 0.55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019" y="8846439"/>
            <a:ext cx="3740348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Average Accuracy:</a:t>
            </a: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84.79%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930119" y="770382"/>
            <a:ext cx="11922230" cy="82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1"/>
              </a:lnSpc>
              <a:spcBef>
                <a:spcPct val="0"/>
              </a:spcBef>
            </a:pPr>
            <a:r>
              <a:rPr lang="en-US" sz="48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Building– Random Forest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0" y="255260"/>
            <a:ext cx="10058399" cy="1498218"/>
            <a:chOff x="0" y="-85725"/>
            <a:chExt cx="2752959" cy="464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52959" cy="378470"/>
            </a:xfrm>
            <a:custGeom>
              <a:avLst/>
              <a:gdLst/>
              <a:ahLst/>
              <a:cxnLst/>
              <a:rect l="l" t="t" r="r" b="b"/>
              <a:pathLst>
                <a:path w="2752959" h="378470">
                  <a:moveTo>
                    <a:pt x="0" y="0"/>
                  </a:moveTo>
                  <a:lnTo>
                    <a:pt x="2752959" y="0"/>
                  </a:lnTo>
                  <a:lnTo>
                    <a:pt x="2752959" y="378470"/>
                  </a:lnTo>
                  <a:lnTo>
                    <a:pt x="0" y="37847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752959" cy="464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882"/>
                </a:lnSpc>
              </a:pPr>
              <a:endParaRPr/>
            </a:p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2098367"/>
            <a:ext cx="3923207" cy="946826"/>
            <a:chOff x="0" y="0"/>
            <a:chExt cx="1033273" cy="2493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3273" cy="249370"/>
            </a:xfrm>
            <a:custGeom>
              <a:avLst/>
              <a:gdLst/>
              <a:ahLst/>
              <a:cxnLst/>
              <a:rect l="l" t="t" r="r" b="b"/>
              <a:pathLst>
                <a:path w="1033273" h="249370">
                  <a:moveTo>
                    <a:pt x="63148" y="0"/>
                  </a:moveTo>
                  <a:lnTo>
                    <a:pt x="970125" y="0"/>
                  </a:lnTo>
                  <a:cubicBezTo>
                    <a:pt x="986873" y="0"/>
                    <a:pt x="1002935" y="6653"/>
                    <a:pt x="1014777" y="18496"/>
                  </a:cubicBezTo>
                  <a:cubicBezTo>
                    <a:pt x="1026620" y="30338"/>
                    <a:pt x="1033273" y="46400"/>
                    <a:pt x="1033273" y="63148"/>
                  </a:cubicBezTo>
                  <a:lnTo>
                    <a:pt x="1033273" y="186222"/>
                  </a:lnTo>
                  <a:cubicBezTo>
                    <a:pt x="1033273" y="202970"/>
                    <a:pt x="1026620" y="219032"/>
                    <a:pt x="1014777" y="230874"/>
                  </a:cubicBezTo>
                  <a:cubicBezTo>
                    <a:pt x="1002935" y="242717"/>
                    <a:pt x="986873" y="249370"/>
                    <a:pt x="970125" y="249370"/>
                  </a:cubicBezTo>
                  <a:lnTo>
                    <a:pt x="63148" y="249370"/>
                  </a:lnTo>
                  <a:cubicBezTo>
                    <a:pt x="46400" y="249370"/>
                    <a:pt x="30338" y="242717"/>
                    <a:pt x="18496" y="230874"/>
                  </a:cubicBezTo>
                  <a:cubicBezTo>
                    <a:pt x="6653" y="219032"/>
                    <a:pt x="0" y="202970"/>
                    <a:pt x="0" y="186222"/>
                  </a:cubicBezTo>
                  <a:lnTo>
                    <a:pt x="0" y="63148"/>
                  </a:lnTo>
                  <a:cubicBezTo>
                    <a:pt x="0" y="46400"/>
                    <a:pt x="6653" y="30338"/>
                    <a:pt x="18496" y="18496"/>
                  </a:cubicBezTo>
                  <a:cubicBezTo>
                    <a:pt x="30338" y="6653"/>
                    <a:pt x="46400" y="0"/>
                    <a:pt x="63148" y="0"/>
                  </a:cubicBez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33273" cy="296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63"/>
                </a:lnSpc>
              </a:pPr>
              <a:r>
                <a:rPr lang="en-US" sz="27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Random Forest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8600" y="3668276"/>
            <a:ext cx="1388230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Because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4285107"/>
            <a:ext cx="16299002" cy="166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provides the highest and most consistent accuracy across all metrics (mean, median, and cross-validation).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is more robust than a single decision tree due to ensembling.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Despite similar performance to Decision Tree in this setup, Random Forest is less prone to overfitting and handles variance better.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652031" y="767978"/>
            <a:ext cx="11029316" cy="82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1"/>
              </a:lnSpc>
              <a:spcBef>
                <a:spcPct val="0"/>
              </a:spcBef>
            </a:pPr>
            <a:r>
              <a:rPr lang="en-US" sz="48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Selection Justification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255514" y="5730689"/>
            <a:ext cx="9364819" cy="6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3695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 with us.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5514" y="2773954"/>
            <a:ext cx="10434893" cy="262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b="1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 For Watching</a:t>
            </a:r>
          </a:p>
        </p:txBody>
      </p:sp>
      <p:sp>
        <p:nvSpPr>
          <p:cNvPr id="7" name="Freeform 7"/>
          <p:cNvSpPr/>
          <p:nvPr/>
        </p:nvSpPr>
        <p:spPr>
          <a:xfrm>
            <a:off x="2264153" y="1800947"/>
            <a:ext cx="720510" cy="835374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64153" y="6653048"/>
            <a:ext cx="673858" cy="673858"/>
          </a:xfrm>
          <a:custGeom>
            <a:avLst/>
            <a:gdLst/>
            <a:ahLst/>
            <a:cxnLst/>
            <a:rect l="l" t="t" r="r" b="b"/>
            <a:pathLst>
              <a:path w="673858" h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55514" y="7632127"/>
            <a:ext cx="682497" cy="682497"/>
          </a:xfrm>
          <a:custGeom>
            <a:avLst/>
            <a:gdLst/>
            <a:ahLst/>
            <a:cxnLst/>
            <a:rect l="l" t="t" r="r" b="b"/>
            <a:pathLst>
              <a:path w="682497" h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01701" y="7755632"/>
            <a:ext cx="5437025" cy="43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paswanaman43@gmail.com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01701" y="6804122"/>
            <a:ext cx="3081187" cy="43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+7029689216</a:t>
            </a:r>
          </a:p>
        </p:txBody>
      </p:sp>
      <p:sp>
        <p:nvSpPr>
          <p:cNvPr id="12" name="Freeform 12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843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0" y="0"/>
                </a:lnTo>
                <a:lnTo>
                  <a:pt x="62795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62275"/>
            <a:ext cx="6787974" cy="1467693"/>
            <a:chOff x="0" y="0"/>
            <a:chExt cx="1787779" cy="3865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7779" cy="386553"/>
            </a:xfrm>
            <a:custGeom>
              <a:avLst/>
              <a:gdLst/>
              <a:ahLst/>
              <a:cxnLst/>
              <a:rect l="l" t="t" r="r" b="b"/>
              <a:pathLst>
                <a:path w="1787779" h="386553">
                  <a:moveTo>
                    <a:pt x="0" y="0"/>
                  </a:moveTo>
                  <a:lnTo>
                    <a:pt x="1787779" y="0"/>
                  </a:lnTo>
                  <a:lnTo>
                    <a:pt x="1787779" y="386553"/>
                  </a:lnTo>
                  <a:lnTo>
                    <a:pt x="0" y="386553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787779" cy="462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61"/>
                </a:lnSpc>
              </a:pPr>
              <a:r>
                <a:rPr lang="en-US" sz="48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Project Overview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551255"/>
            <a:ext cx="10586615" cy="37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dataset contains 278861 insurance policy transactions across 18 features, including financial &amp; credit information, Insurance &amp; claim history. Health &amp; life style, Vechile &amp; Property Details, Customer Sentiment, Premium Amount. 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 develop a machine learning model that accurately predict premium amount transactions by analyzing patterns in transaction behavior, customer demographics.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The goal is to predict the premium a person would be charged helping insurer optimizing pricing stratigies.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6001"/>
            <a:ext cx="6108251" cy="1360700"/>
            <a:chOff x="0" y="0"/>
            <a:chExt cx="1836773" cy="3583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6773" cy="358374"/>
            </a:xfrm>
            <a:custGeom>
              <a:avLst/>
              <a:gdLst/>
              <a:ahLst/>
              <a:cxnLst/>
              <a:rect l="l" t="t" r="r" b="b"/>
              <a:pathLst>
                <a:path w="1836773" h="358374">
                  <a:moveTo>
                    <a:pt x="0" y="0"/>
                  </a:moveTo>
                  <a:lnTo>
                    <a:pt x="1836773" y="0"/>
                  </a:lnTo>
                  <a:lnTo>
                    <a:pt x="1836773" y="358374"/>
                  </a:lnTo>
                  <a:lnTo>
                    <a:pt x="0" y="358374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36773" cy="43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44"/>
                </a:lnSpc>
              </a:pPr>
              <a:r>
                <a:rPr lang="en-US" sz="4887" b="1">
                  <a:solidFill>
                    <a:srgbClr val="FFFB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Target Variable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70367" y="4212407"/>
            <a:ext cx="6760743" cy="4673846"/>
          </a:xfrm>
          <a:custGeom>
            <a:avLst/>
            <a:gdLst/>
            <a:ahLst/>
            <a:cxnLst/>
            <a:rect l="l" t="t" r="r" b="b"/>
            <a:pathLst>
              <a:path w="6760743" h="4673846">
                <a:moveTo>
                  <a:pt x="0" y="0"/>
                </a:moveTo>
                <a:lnTo>
                  <a:pt x="6760743" y="0"/>
                </a:lnTo>
                <a:lnTo>
                  <a:pt x="6760743" y="4673845"/>
                </a:lnTo>
                <a:lnTo>
                  <a:pt x="0" y="467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9" t="-6756" r="-2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04911" y="4226373"/>
            <a:ext cx="6503750" cy="4645913"/>
          </a:xfrm>
          <a:custGeom>
            <a:avLst/>
            <a:gdLst/>
            <a:ahLst/>
            <a:cxnLst/>
            <a:rect l="l" t="t" r="r" b="b"/>
            <a:pathLst>
              <a:path w="6503750" h="4645913">
                <a:moveTo>
                  <a:pt x="0" y="0"/>
                </a:moveTo>
                <a:lnTo>
                  <a:pt x="6503751" y="0"/>
                </a:lnTo>
                <a:lnTo>
                  <a:pt x="6503751" y="4645913"/>
                </a:lnTo>
                <a:lnTo>
                  <a:pt x="0" y="4645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0150" y="1992055"/>
            <a:ext cx="8270557" cy="176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691" lvl="1" indent="-279346" algn="l">
              <a:lnSpc>
                <a:spcPts val="3571"/>
              </a:lnSpc>
              <a:buFont typeface="Arial"/>
              <a:buChar char="•"/>
            </a:pPr>
            <a:r>
              <a:rPr lang="en-US" sz="258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Initial Target: Premium Amount</a:t>
            </a:r>
            <a:r>
              <a:rPr lang="en-US" sz="258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558691" lvl="1" indent="-279346" algn="l">
              <a:lnSpc>
                <a:spcPts val="3571"/>
              </a:lnSpc>
              <a:buFont typeface="Arial"/>
              <a:buChar char="•"/>
            </a:pPr>
            <a:r>
              <a:rPr lang="en-US" sz="258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Visual Insight:</a:t>
            </a:r>
          </a:p>
          <a:p>
            <a:pPr algn="l">
              <a:lnSpc>
                <a:spcPts val="3571"/>
              </a:lnSpc>
            </a:pPr>
            <a:r>
              <a:rPr lang="en-US" sz="258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Premium Amount showed extreme right skewness.</a:t>
            </a:r>
          </a:p>
          <a:p>
            <a:pPr algn="l">
              <a:lnSpc>
                <a:spcPts val="3571"/>
              </a:lnSpc>
            </a:pPr>
            <a:r>
              <a:rPr lang="en-US" sz="258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Most values clustered around the lower end.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28041" y="1285946"/>
            <a:ext cx="7959959" cy="29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Transformation Process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marL="518160" lvl="1" indent="-259080" algn="l">
              <a:lnSpc>
                <a:spcPts val="3311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Removed "Rarely" exercisers</a:t>
            </a:r>
          </a:p>
          <a:p>
            <a:pPr marL="518160" lvl="1" indent="-259080" algn="l">
              <a:lnSpc>
                <a:spcPts val="3311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Adjusted Premiums:</a:t>
            </a:r>
          </a:p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  Weekly ×4, Daily ×30</a:t>
            </a:r>
          </a:p>
          <a:p>
            <a:pPr marL="518160" lvl="1" indent="-259080" algn="l">
              <a:lnSpc>
                <a:spcPts val="3311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log transformation</a:t>
            </a:r>
          </a:p>
          <a:p>
            <a:pPr marL="518160" lvl="1" indent="-259080" algn="l">
              <a:lnSpc>
                <a:spcPts val="3311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 target: </a:t>
            </a: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premium_log</a:t>
            </a:r>
          </a:p>
          <a:p>
            <a:pPr algn="l">
              <a:lnSpc>
                <a:spcPts val="3311"/>
              </a:lnSpc>
              <a:spcBef>
                <a:spcPct val="0"/>
              </a:spcBef>
            </a:pPr>
            <a:endParaRPr lang="en-US" sz="24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5681" y="8838627"/>
            <a:ext cx="8897182" cy="125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Result:</a:t>
            </a:r>
          </a:p>
          <a:p>
            <a:pPr algn="l">
              <a:lnSpc>
                <a:spcPts val="3311"/>
              </a:lnSpc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premium_log shows improved, near-normal distribution.</a:t>
            </a:r>
          </a:p>
          <a:p>
            <a:pPr algn="l">
              <a:lnSpc>
                <a:spcPts val="3311"/>
              </a:lnSpc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Better suited for predictive modeling.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7865"/>
            <a:ext cx="8183152" cy="1374681"/>
            <a:chOff x="0" y="0"/>
            <a:chExt cx="2155233" cy="362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233" cy="362056"/>
            </a:xfrm>
            <a:custGeom>
              <a:avLst/>
              <a:gdLst/>
              <a:ahLst/>
              <a:cxnLst/>
              <a:rect l="l" t="t" r="r" b="b"/>
              <a:pathLst>
                <a:path w="2155233" h="362056">
                  <a:moveTo>
                    <a:pt x="0" y="0"/>
                  </a:moveTo>
                  <a:lnTo>
                    <a:pt x="2155233" y="0"/>
                  </a:lnTo>
                  <a:lnTo>
                    <a:pt x="2155233" y="362056"/>
                  </a:lnTo>
                  <a:lnTo>
                    <a:pt x="0" y="362056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155233" cy="447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882"/>
                </a:lnSpc>
              </a:pPr>
              <a:r>
                <a:rPr lang="en-US" sz="4987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 Preprocessing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129" y="4536981"/>
            <a:ext cx="8504158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</a:t>
            </a:r>
            <a:r>
              <a:rPr lang="en-US" sz="2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Label Encoder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transform categorical variable: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Exercise Frequency to numerical values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0829" y="6131328"/>
            <a:ext cx="7681360" cy="164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Scaling</a:t>
            </a:r>
          </a:p>
          <a:p>
            <a:pPr marL="505417" lvl="1" indent="-252708" algn="l">
              <a:lnSpc>
                <a:spcPts val="3230"/>
              </a:lnSpc>
              <a:buFont typeface="Arial"/>
              <a:buChar char="•"/>
            </a:pPr>
            <a:r>
              <a:rPr lang="en-US" sz="234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Method: Min-Max Scaling</a:t>
            </a:r>
          </a:p>
          <a:p>
            <a:pPr marL="505417" lvl="1" indent="-252708" algn="l">
              <a:lnSpc>
                <a:spcPts val="3230"/>
              </a:lnSpc>
              <a:buFont typeface="Arial"/>
              <a:buChar char="•"/>
            </a:pPr>
            <a:r>
              <a:rPr lang="en-US" sz="234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Scales each feature to a range between 0 and 1.</a:t>
            </a:r>
          </a:p>
          <a:p>
            <a:pPr algn="l">
              <a:lnSpc>
                <a:spcPts val="3230"/>
              </a:lnSpc>
            </a:pPr>
            <a:endParaRPr lang="en-US" sz="234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8129" y="2260030"/>
            <a:ext cx="12235339" cy="125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Ensure all numerical features are on the same scale to improve model performance.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Prevent features with larger ranges from dominating others during training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529" y="7658100"/>
            <a:ext cx="9463802" cy="166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Benefits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Helps algorithms like Linear Regression to perform better.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Speeds up convergence in gradient-based models.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Ensures fair feature contribution in distance-based calculations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35748"/>
            <a:ext cx="8991601" cy="1626798"/>
            <a:chOff x="-74060" y="-76200"/>
            <a:chExt cx="2537562" cy="428457"/>
          </a:xfrm>
        </p:grpSpPr>
        <p:sp>
          <p:nvSpPr>
            <p:cNvPr id="3" name="Freeform 3"/>
            <p:cNvSpPr/>
            <p:nvPr/>
          </p:nvSpPr>
          <p:spPr>
            <a:xfrm>
              <a:off x="-74060" y="-3345"/>
              <a:ext cx="2537562" cy="352257"/>
            </a:xfrm>
            <a:custGeom>
              <a:avLst/>
              <a:gdLst/>
              <a:ahLst/>
              <a:cxnLst/>
              <a:rect l="l" t="t" r="r" b="b"/>
              <a:pathLst>
                <a:path w="2620676" h="352257">
                  <a:moveTo>
                    <a:pt x="26454" y="0"/>
                  </a:moveTo>
                  <a:lnTo>
                    <a:pt x="2594222" y="0"/>
                  </a:lnTo>
                  <a:cubicBezTo>
                    <a:pt x="2601238" y="0"/>
                    <a:pt x="2607967" y="2787"/>
                    <a:pt x="2612928" y="7748"/>
                  </a:cubicBezTo>
                  <a:cubicBezTo>
                    <a:pt x="2617889" y="12709"/>
                    <a:pt x="2620676" y="19438"/>
                    <a:pt x="2620676" y="26454"/>
                  </a:cubicBezTo>
                  <a:lnTo>
                    <a:pt x="2620676" y="325803"/>
                  </a:lnTo>
                  <a:cubicBezTo>
                    <a:pt x="2620676" y="332819"/>
                    <a:pt x="2617889" y="339548"/>
                    <a:pt x="2612928" y="344509"/>
                  </a:cubicBezTo>
                  <a:cubicBezTo>
                    <a:pt x="2607967" y="349470"/>
                    <a:pt x="2601238" y="352257"/>
                    <a:pt x="2594222" y="352257"/>
                  </a:cubicBezTo>
                  <a:lnTo>
                    <a:pt x="26454" y="352257"/>
                  </a:lnTo>
                  <a:cubicBezTo>
                    <a:pt x="19438" y="352257"/>
                    <a:pt x="12709" y="349470"/>
                    <a:pt x="7748" y="344509"/>
                  </a:cubicBezTo>
                  <a:cubicBezTo>
                    <a:pt x="2787" y="339548"/>
                    <a:pt x="0" y="332819"/>
                    <a:pt x="0" y="325803"/>
                  </a:cubicBezTo>
                  <a:lnTo>
                    <a:pt x="0" y="26454"/>
                  </a:lnTo>
                  <a:cubicBezTo>
                    <a:pt x="0" y="19438"/>
                    <a:pt x="2787" y="12709"/>
                    <a:pt x="7748" y="7748"/>
                  </a:cubicBezTo>
                  <a:cubicBezTo>
                    <a:pt x="12709" y="2787"/>
                    <a:pt x="19438" y="0"/>
                    <a:pt x="26454" y="0"/>
                  </a:cubicBez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245308" cy="428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44"/>
                </a:lnSpc>
              </a:pPr>
              <a:r>
                <a:rPr lang="en-US" sz="4887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Missing Value </a:t>
              </a:r>
              <a:r>
                <a:rPr lang="en-US" sz="4887" b="1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Treatement</a:t>
              </a:r>
              <a:r>
                <a:rPr lang="en-US" sz="4887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5213" y="2412836"/>
            <a:ext cx="9087165" cy="586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Continuous Columns :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Health Score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Annual Income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Age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Credit Score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Premium Amount</a:t>
            </a:r>
          </a:p>
          <a:p>
            <a:pPr marL="518160" lvl="1" indent="-259080" algn="just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Categorical Columns: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Customer Feedback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Marital Status</a:t>
            </a:r>
          </a:p>
          <a:p>
            <a:pPr algn="just">
              <a:lnSpc>
                <a:spcPts val="3311"/>
              </a:lnSpc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Occupation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Previous Claims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Number of Dependents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Median for robustness in Continuous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Used Mode for consistency in Categorical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5431"/>
            <a:ext cx="9144000" cy="1300272"/>
            <a:chOff x="0" y="0"/>
            <a:chExt cx="2408296" cy="342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342458"/>
            </a:xfrm>
            <a:custGeom>
              <a:avLst/>
              <a:gdLst/>
              <a:ahLst/>
              <a:cxnLst/>
              <a:rect l="l" t="t" r="r" b="b"/>
              <a:pathLst>
                <a:path w="2408296" h="342458">
                  <a:moveTo>
                    <a:pt x="0" y="0"/>
                  </a:moveTo>
                  <a:lnTo>
                    <a:pt x="2408296" y="0"/>
                  </a:lnTo>
                  <a:lnTo>
                    <a:pt x="2408296" y="342458"/>
                  </a:lnTo>
                  <a:lnTo>
                    <a:pt x="0" y="342458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408296" cy="428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882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33541" y="3805881"/>
          <a:ext cx="7315200" cy="4198143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2472"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Correlation with premium_log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Strength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557"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Annual Income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Low (&lt; 0.5)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Weak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557"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Health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Low (&lt; 0.5)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Weak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557"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Credit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Low (&lt; 0.5)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2"/>
                        </a:lnSpc>
                        <a:defRPr/>
                      </a:pPr>
                      <a:r>
                        <a:rPr lang="en-US" sz="1887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Weak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0" y="1809052"/>
            <a:ext cx="4630098" cy="664176"/>
            <a:chOff x="0" y="0"/>
            <a:chExt cx="1219450" cy="1749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450" cy="174927"/>
            </a:xfrm>
            <a:custGeom>
              <a:avLst/>
              <a:gdLst/>
              <a:ahLst/>
              <a:cxnLst/>
              <a:rect l="l" t="t" r="r" b="b"/>
              <a:pathLst>
                <a:path w="1219450" h="174927">
                  <a:moveTo>
                    <a:pt x="41802" y="0"/>
                  </a:moveTo>
                  <a:lnTo>
                    <a:pt x="1177647" y="0"/>
                  </a:lnTo>
                  <a:cubicBezTo>
                    <a:pt x="1200734" y="0"/>
                    <a:pt x="1219450" y="18715"/>
                    <a:pt x="1219450" y="41802"/>
                  </a:cubicBezTo>
                  <a:lnTo>
                    <a:pt x="1219450" y="133125"/>
                  </a:lnTo>
                  <a:cubicBezTo>
                    <a:pt x="1219450" y="144211"/>
                    <a:pt x="1215045" y="154844"/>
                    <a:pt x="1207206" y="162683"/>
                  </a:cubicBezTo>
                  <a:cubicBezTo>
                    <a:pt x="1199367" y="170523"/>
                    <a:pt x="1188734" y="174927"/>
                    <a:pt x="1177647" y="174927"/>
                  </a:cubicBezTo>
                  <a:lnTo>
                    <a:pt x="41802" y="174927"/>
                  </a:lnTo>
                  <a:cubicBezTo>
                    <a:pt x="18715" y="174927"/>
                    <a:pt x="0" y="156212"/>
                    <a:pt x="0" y="133125"/>
                  </a:cubicBezTo>
                  <a:lnTo>
                    <a:pt x="0" y="41802"/>
                  </a:lnTo>
                  <a:cubicBezTo>
                    <a:pt x="0" y="18715"/>
                    <a:pt x="18715" y="0"/>
                    <a:pt x="41802" y="0"/>
                  </a:cubicBez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19450" cy="222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1"/>
                </a:lnSpc>
              </a:pPr>
              <a:r>
                <a:rPr lang="en-US" sz="2400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Continuous (Correlation Test)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555820"/>
            <a:ext cx="15590655" cy="125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identify categorical features that are statistically associated with the target variable is premium_log.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the correlation test value is less than 0.05, it means the result is statistically significant</a:t>
            </a:r>
          </a:p>
          <a:p>
            <a:pPr algn="ctr">
              <a:lnSpc>
                <a:spcPts val="3311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3541" y="8229546"/>
            <a:ext cx="17723919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Since Annual income, Health score, Credit score has correlation value &lt; 0.05 this means they are statistically significant.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805378" y="576748"/>
            <a:ext cx="12870952" cy="82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1"/>
              </a:lnSpc>
              <a:spcBef>
                <a:spcPct val="0"/>
              </a:spcBef>
            </a:pPr>
            <a:r>
              <a:rPr lang="en-US" sz="48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Statistical Feature selection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9263"/>
            <a:ext cx="9689945" cy="1318874"/>
            <a:chOff x="0" y="0"/>
            <a:chExt cx="2552084" cy="347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2084" cy="347358"/>
            </a:xfrm>
            <a:custGeom>
              <a:avLst/>
              <a:gdLst/>
              <a:ahLst/>
              <a:cxnLst/>
              <a:rect l="l" t="t" r="r" b="b"/>
              <a:pathLst>
                <a:path w="2552084" h="347358">
                  <a:moveTo>
                    <a:pt x="0" y="0"/>
                  </a:moveTo>
                  <a:lnTo>
                    <a:pt x="2552084" y="0"/>
                  </a:lnTo>
                  <a:lnTo>
                    <a:pt x="2552084" y="347358"/>
                  </a:lnTo>
                  <a:lnTo>
                    <a:pt x="0" y="347358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552084" cy="433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882"/>
                </a:lnSpc>
              </a:pPr>
              <a:r>
                <a:rPr lang="en-US" sz="4987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8601" y="1889031"/>
            <a:ext cx="4760314" cy="891019"/>
            <a:chOff x="0" y="0"/>
            <a:chExt cx="1253745" cy="23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3745" cy="234672"/>
            </a:xfrm>
            <a:custGeom>
              <a:avLst/>
              <a:gdLst/>
              <a:ahLst/>
              <a:cxnLst/>
              <a:rect l="l" t="t" r="r" b="b"/>
              <a:pathLst>
                <a:path w="1253745" h="234672">
                  <a:moveTo>
                    <a:pt x="42285" y="0"/>
                  </a:moveTo>
                  <a:lnTo>
                    <a:pt x="1211460" y="0"/>
                  </a:lnTo>
                  <a:cubicBezTo>
                    <a:pt x="1234814" y="0"/>
                    <a:pt x="1253745" y="18932"/>
                    <a:pt x="1253745" y="42285"/>
                  </a:cubicBezTo>
                  <a:lnTo>
                    <a:pt x="1253745" y="192387"/>
                  </a:lnTo>
                  <a:cubicBezTo>
                    <a:pt x="1253745" y="203601"/>
                    <a:pt x="1249290" y="214357"/>
                    <a:pt x="1241360" y="222287"/>
                  </a:cubicBezTo>
                  <a:cubicBezTo>
                    <a:pt x="1233430" y="230217"/>
                    <a:pt x="1222675" y="234672"/>
                    <a:pt x="1211460" y="234672"/>
                  </a:cubicBezTo>
                  <a:lnTo>
                    <a:pt x="42285" y="234672"/>
                  </a:lnTo>
                  <a:cubicBezTo>
                    <a:pt x="31070" y="234672"/>
                    <a:pt x="20315" y="230217"/>
                    <a:pt x="12385" y="222287"/>
                  </a:cubicBezTo>
                  <a:cubicBezTo>
                    <a:pt x="4455" y="214357"/>
                    <a:pt x="0" y="203601"/>
                    <a:pt x="0" y="192387"/>
                  </a:cubicBezTo>
                  <a:lnTo>
                    <a:pt x="0" y="42285"/>
                  </a:lnTo>
                  <a:cubicBezTo>
                    <a:pt x="0" y="31070"/>
                    <a:pt x="4455" y="20315"/>
                    <a:pt x="12385" y="12385"/>
                  </a:cubicBezTo>
                  <a:cubicBezTo>
                    <a:pt x="20315" y="4455"/>
                    <a:pt x="31070" y="0"/>
                    <a:pt x="42285" y="0"/>
                  </a:cubicBez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53745" cy="282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1"/>
                </a:lnSpc>
              </a:pPr>
              <a:r>
                <a:rPr lang="en-US" sz="2400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Categorical (ANOVA Test)</a:t>
              </a:r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0453235" y="2780050"/>
          <a:ext cx="7315200" cy="716280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Categorical Feature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P-Value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Significance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Customer Feedback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0.9786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Previous Claims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0.4156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Occupation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0.5976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Marital Status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0.6260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Dependents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0.3034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Gender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0.4618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Property Type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0.6313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Exercise Frequency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0.0000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✅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Smoking Status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0.4709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Insurance Duration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0.3514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Vehicle Age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0.4974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Policy Type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0.1313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Location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0.4245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Education Level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0.1154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❌ Not Correlated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78601" y="3156593"/>
            <a:ext cx="7880047" cy="166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identify categorical features that are statistically associated with the target variable is premium_log.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the p-value is less than 0.05, it means the result is statistically significant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579881"/>
            <a:ext cx="9606415" cy="82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1"/>
              </a:lnSpc>
              <a:spcBef>
                <a:spcPct val="0"/>
              </a:spcBef>
            </a:pPr>
            <a:r>
              <a:rPr lang="en-US" sz="48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Statistical Feature selection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55438" y="4119393"/>
          <a:ext cx="7315200" cy="41148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Mean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78.59%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Median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85.13%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521981"/>
            <a:ext cx="10880497" cy="1320089"/>
            <a:chOff x="0" y="0"/>
            <a:chExt cx="2865645" cy="3476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5645" cy="347678"/>
            </a:xfrm>
            <a:custGeom>
              <a:avLst/>
              <a:gdLst/>
              <a:ahLst/>
              <a:cxnLst/>
              <a:rect l="l" t="t" r="r" b="b"/>
              <a:pathLst>
                <a:path w="2865645" h="347678">
                  <a:moveTo>
                    <a:pt x="0" y="0"/>
                  </a:moveTo>
                  <a:lnTo>
                    <a:pt x="2865645" y="0"/>
                  </a:lnTo>
                  <a:lnTo>
                    <a:pt x="2865645" y="347678"/>
                  </a:lnTo>
                  <a:lnTo>
                    <a:pt x="0" y="347678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865645" cy="433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882"/>
                </a:lnSpc>
              </a:pPr>
              <a:endParaRPr/>
            </a:p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5438" y="2255226"/>
            <a:ext cx="4953756" cy="125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Model: Linear Regression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Target Variable: premium_log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R² Score:</a:t>
            </a: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0.19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438" y="9028557"/>
            <a:ext cx="6173867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Average Cross-Validation Accuracy: </a:t>
            </a: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78.54%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613879" y="733207"/>
            <a:ext cx="12052447" cy="82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1"/>
              </a:lnSpc>
              <a:spcBef>
                <a:spcPct val="0"/>
              </a:spcBef>
            </a:pPr>
            <a:r>
              <a:rPr lang="en-US" sz="48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Building– Linear Regression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17381" y="5143500"/>
          <a:ext cx="7315200" cy="41148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Mean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84.64%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Median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90.19%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515225"/>
            <a:ext cx="9671342" cy="1263067"/>
            <a:chOff x="0" y="0"/>
            <a:chExt cx="2547185" cy="3326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7185" cy="332660"/>
            </a:xfrm>
            <a:custGeom>
              <a:avLst/>
              <a:gdLst/>
              <a:ahLst/>
              <a:cxnLst/>
              <a:rect l="l" t="t" r="r" b="b"/>
              <a:pathLst>
                <a:path w="2547185" h="332660">
                  <a:moveTo>
                    <a:pt x="0" y="0"/>
                  </a:moveTo>
                  <a:lnTo>
                    <a:pt x="2547185" y="0"/>
                  </a:lnTo>
                  <a:lnTo>
                    <a:pt x="2547185" y="332660"/>
                  </a:lnTo>
                  <a:lnTo>
                    <a:pt x="0" y="33266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547185" cy="41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88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7381" y="2134423"/>
            <a:ext cx="6575285" cy="208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Model: DecisionTreeRegressor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Parameters: max_depth=5, criterion='squared_error'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Target Variable: premium_log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Training R² Score: 0.55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83407" y="9744075"/>
            <a:ext cx="519580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 Average Accuracy: </a:t>
            </a: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84.79%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381" y="697939"/>
            <a:ext cx="9277543" cy="82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1"/>
              </a:lnSpc>
              <a:spcBef>
                <a:spcPct val="0"/>
              </a:spcBef>
            </a:pPr>
            <a:r>
              <a:rPr lang="en-US" sz="48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Building– Decision Tree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716</Words>
  <Application>Microsoft Office PowerPoint</Application>
  <PresentationFormat>Custom</PresentationFormat>
  <Paragraphs>161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DM Sans Bold</vt:lpstr>
      <vt:lpstr>Calibri</vt:lpstr>
      <vt:lpstr>DM Sans</vt:lpstr>
      <vt:lpstr>DM Sans Italics</vt:lpstr>
      <vt:lpstr>Arial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cp:lastModifiedBy>avishek paswan</cp:lastModifiedBy>
  <cp:revision>1</cp:revision>
  <dcterms:created xsi:type="dcterms:W3CDTF">2006-08-16T00:00:00Z</dcterms:created>
  <dcterms:modified xsi:type="dcterms:W3CDTF">2025-04-11T10:10:18Z</dcterms:modified>
  <dc:identifier>DAGkOsekAq4</dc:identifier>
</cp:coreProperties>
</file>